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sldx" ContentType="application/vnd.openxmlformats-officedocument.presentationml.slid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88" r:id="rId2"/>
    <p:sldId id="293" r:id="rId3"/>
    <p:sldId id="264" r:id="rId4"/>
    <p:sldId id="299" r:id="rId5"/>
    <p:sldId id="295" r:id="rId6"/>
    <p:sldId id="296" r:id="rId7"/>
    <p:sldId id="301" r:id="rId8"/>
    <p:sldId id="300" r:id="rId9"/>
    <p:sldId id="30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36"/>
    <a:srgbClr val="6ED8EF"/>
    <a:srgbClr val="5D5454"/>
    <a:srgbClr val="270D69"/>
    <a:srgbClr val="E87B0E"/>
    <a:srgbClr val="E6E6E6"/>
    <a:srgbClr val="FF99FF"/>
    <a:srgbClr val="CC99FF"/>
    <a:srgbClr val="FF990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4B097-968D-4A0D-8B55-5FB5273DEB05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A28AB-383A-4FEA-94DC-CCD4C8A5C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1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SVG</a:t>
            </a:r>
            <a:r>
              <a:rPr lang="kk-KZ" dirty="0" smtClean="0"/>
              <a:t> </a:t>
            </a:r>
            <a:r>
              <a:rPr lang="en-US" dirty="0" smtClean="0"/>
              <a:t>Adobe Illustrator</a:t>
            </a:r>
          </a:p>
          <a:p>
            <a:r>
              <a:rPr lang="en-US" dirty="0" smtClean="0"/>
              <a:t>PSD </a:t>
            </a:r>
            <a:r>
              <a:rPr lang="ru-RU" dirty="0" err="1" smtClean="0"/>
              <a:t>Фотошоп</a:t>
            </a:r>
            <a:endParaRPr lang="ru-RU" dirty="0" smtClean="0"/>
          </a:p>
          <a:p>
            <a:r>
              <a:rPr lang="en-US" dirty="0" smtClean="0"/>
              <a:t>TGA </a:t>
            </a:r>
            <a:r>
              <a:rPr lang="ru-RU" dirty="0" smtClean="0"/>
              <a:t>для обработки </a:t>
            </a:r>
            <a:r>
              <a:rPr lang="ru-RU" dirty="0" err="1" smtClean="0"/>
              <a:t>видеоанимаций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A28AB-383A-4FEA-94DC-CCD4C8A5CFD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12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5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 userDrawn="1"/>
        </p:nvSpPr>
        <p:spPr>
          <a:xfrm>
            <a:off x="685800" y="3699308"/>
            <a:ext cx="7772400" cy="287605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  <a:alpha val="25000"/>
                  <a:lumMod val="70000"/>
                  <a:lumOff val="3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99308"/>
            <a:ext cx="7772400" cy="2855912"/>
          </a:xfrm>
        </p:spPr>
        <p:txBody>
          <a:bodyPr anchor="ctr" anchorCtr="0">
            <a:normAutofit/>
          </a:bodyPr>
          <a:lstStyle>
            <a:lvl1pPr algn="ctr">
              <a:defRPr sz="5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10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6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9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90946"/>
            <a:ext cx="7886700" cy="13399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9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3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9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" r="1335" b="17212"/>
          <a:stretch/>
        </p:blipFill>
        <p:spPr>
          <a:xfrm>
            <a:off x="0" y="1"/>
            <a:ext cx="4192510" cy="4305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305993"/>
            <a:ext cx="6858000" cy="1820486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/>
          </p:nvPr>
        </p:nvSpPr>
        <p:spPr>
          <a:xfrm>
            <a:off x="4538749" y="423949"/>
            <a:ext cx="4189326" cy="342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48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агетная рамка 21"/>
          <p:cNvSpPr/>
          <p:nvPr/>
        </p:nvSpPr>
        <p:spPr>
          <a:xfrm rot="19210274">
            <a:off x="8619811" y="62696"/>
            <a:ext cx="244177" cy="244177"/>
          </a:xfrm>
          <a:prstGeom prst="bevel">
            <a:avLst>
              <a:gd name="adj" fmla="val 15530"/>
            </a:avLst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2</a:t>
            </a:r>
            <a:endParaRPr lang="ru-RU" sz="800" dirty="0"/>
          </a:p>
        </p:txBody>
      </p:sp>
      <p:sp>
        <p:nvSpPr>
          <p:cNvPr id="19" name="Багетная рамка 18"/>
          <p:cNvSpPr/>
          <p:nvPr/>
        </p:nvSpPr>
        <p:spPr>
          <a:xfrm rot="549100">
            <a:off x="4591415" y="29953"/>
            <a:ext cx="440668" cy="279400"/>
          </a:xfrm>
          <a:prstGeom prst="bevel">
            <a:avLst>
              <a:gd name="adj" fmla="val 15530"/>
            </a:avLst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/>
              <a:t>Tab</a:t>
            </a:r>
            <a:endParaRPr lang="ru-RU" sz="900" dirty="0"/>
          </a:p>
        </p:txBody>
      </p:sp>
      <p:sp>
        <p:nvSpPr>
          <p:cNvPr id="18" name="Багетная рамка 17"/>
          <p:cNvSpPr/>
          <p:nvPr/>
        </p:nvSpPr>
        <p:spPr>
          <a:xfrm rot="21354383">
            <a:off x="6466242" y="55501"/>
            <a:ext cx="1318003" cy="279400"/>
          </a:xfrm>
          <a:prstGeom prst="bevel">
            <a:avLst>
              <a:gd name="adj" fmla="val 15768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агетная рамка 16"/>
          <p:cNvSpPr/>
          <p:nvPr/>
        </p:nvSpPr>
        <p:spPr>
          <a:xfrm rot="1019198">
            <a:off x="8869482" y="179172"/>
            <a:ext cx="244177" cy="244177"/>
          </a:xfrm>
          <a:prstGeom prst="bevel">
            <a:avLst>
              <a:gd name="adj" fmla="val 15530"/>
            </a:avLst>
          </a:prstGeom>
          <a:solidFill>
            <a:srgbClr val="37CBFF"/>
          </a:solidFill>
          <a:ln>
            <a:solidFill>
              <a:srgbClr val="37CB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9</a:t>
            </a:r>
            <a:endParaRPr lang="ru-RU" sz="800" dirty="0"/>
          </a:p>
        </p:txBody>
      </p:sp>
      <p:sp>
        <p:nvSpPr>
          <p:cNvPr id="14" name="Багетная рамка 13"/>
          <p:cNvSpPr/>
          <p:nvPr/>
        </p:nvSpPr>
        <p:spPr>
          <a:xfrm rot="474543">
            <a:off x="8810294" y="6518640"/>
            <a:ext cx="279400" cy="279400"/>
          </a:xfrm>
          <a:prstGeom prst="bevel">
            <a:avLst>
              <a:gd name="adj" fmla="val 1553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Alt</a:t>
            </a:r>
            <a:endParaRPr lang="ru-RU" sz="800" dirty="0"/>
          </a:p>
        </p:txBody>
      </p:sp>
      <p:sp>
        <p:nvSpPr>
          <p:cNvPr id="13" name="Багетная рамка 12"/>
          <p:cNvSpPr/>
          <p:nvPr/>
        </p:nvSpPr>
        <p:spPr>
          <a:xfrm rot="5113579">
            <a:off x="338109" y="11141"/>
            <a:ext cx="279400" cy="279400"/>
          </a:xfrm>
          <a:prstGeom prst="bevel">
            <a:avLst>
              <a:gd name="adj" fmla="val 1553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Ins</a:t>
            </a:r>
            <a:endParaRPr lang="ru-RU" sz="800" dirty="0"/>
          </a:p>
        </p:txBody>
      </p:sp>
      <p:sp>
        <p:nvSpPr>
          <p:cNvPr id="12" name="Багетная рамка 11"/>
          <p:cNvSpPr/>
          <p:nvPr/>
        </p:nvSpPr>
        <p:spPr>
          <a:xfrm rot="1019198">
            <a:off x="59961" y="36839"/>
            <a:ext cx="279400" cy="279400"/>
          </a:xfrm>
          <a:prstGeom prst="bevel">
            <a:avLst>
              <a:gd name="adj" fmla="val 15530"/>
            </a:avLst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Esc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Багетная рамка 10"/>
          <p:cNvSpPr/>
          <p:nvPr/>
        </p:nvSpPr>
        <p:spPr>
          <a:xfrm rot="20696560">
            <a:off x="31974" y="332756"/>
            <a:ext cx="279400" cy="279400"/>
          </a:xfrm>
          <a:prstGeom prst="bevel">
            <a:avLst>
              <a:gd name="adj" fmla="val 1553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End</a:t>
            </a:r>
            <a:endParaRPr lang="ru-RU" sz="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9505" y="191193"/>
            <a:ext cx="8744990" cy="6475614"/>
          </a:xfrm>
          <a:prstGeom prst="roundRect">
            <a:avLst>
              <a:gd name="adj" fmla="val 6000"/>
            </a:avLst>
          </a:prstGeom>
          <a:solidFill>
            <a:srgbClr val="E5EAF0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031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14990"/>
            <a:ext cx="7886700" cy="4461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2399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Багетная рамка 14"/>
          <p:cNvSpPr/>
          <p:nvPr/>
        </p:nvSpPr>
        <p:spPr>
          <a:xfrm rot="4193504">
            <a:off x="109104" y="6458160"/>
            <a:ext cx="279400" cy="279400"/>
          </a:xfrm>
          <a:prstGeom prst="bevel">
            <a:avLst>
              <a:gd name="adj" fmla="val 15530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l"/>
            <a:r>
              <a:rPr lang="en-US" sz="800" b="1" dirty="0" smtClean="0"/>
              <a:t>O</a:t>
            </a:r>
          </a:p>
          <a:p>
            <a:pPr algn="r"/>
            <a:r>
              <a:rPr lang="ru-RU" sz="800" b="1" dirty="0" smtClean="0">
                <a:solidFill>
                  <a:srgbClr val="FF0000"/>
                </a:solidFill>
              </a:rPr>
              <a:t>Щ</a:t>
            </a:r>
            <a:endParaRPr lang="ru-RU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ln>
            <a:noFill/>
          </a:ln>
          <a:solidFill>
            <a:srgbClr val="002060"/>
          </a:solidFill>
          <a:effectLst>
            <a:glow rad="63500">
              <a:schemeClr val="bg1"/>
            </a:glow>
          </a:effectLst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9620" y="2090654"/>
            <a:ext cx="3361766" cy="63201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Кеңістіктік мәліметтердің модельдері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748680" y="2501190"/>
            <a:ext cx="1021977" cy="4437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08176" y="2981048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В</a:t>
            </a:r>
            <a:r>
              <a:rPr lang="kk-KZ" dirty="0" smtClean="0"/>
              <a:t>екторлық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79846" y="3156311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Растрлық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40330" y="3149136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Ұяшықтық </a:t>
            </a:r>
            <a:r>
              <a:rPr lang="kk-KZ" dirty="0" smtClean="0"/>
              <a:t>және торлық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90765" y="3042009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Ж</a:t>
            </a:r>
            <a:r>
              <a:rPr lang="kk-KZ" dirty="0" smtClean="0"/>
              <a:t>елілік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145307" y="2501190"/>
            <a:ext cx="1290916" cy="5056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96211" y="2812960"/>
            <a:ext cx="0" cy="3361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290858" y="2820134"/>
            <a:ext cx="0" cy="3361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947458" y="3567422"/>
            <a:ext cx="0" cy="3361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001839" y="3561232"/>
            <a:ext cx="15244" cy="11993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6109755" y="3724796"/>
            <a:ext cx="18659" cy="9815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81802" y="3971540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Топологиялық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069601" y="4743064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Топологиялық емес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176267" y="4015299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Абстрактілі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5251935" y="4717071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Географиялық анықтамалық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379507" y="3927928"/>
            <a:ext cx="1701056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</a:t>
            </a:r>
            <a:r>
              <a:rPr lang="kk-KZ" dirty="0" smtClean="0"/>
              <a:t>ағаналық</a:t>
            </a:r>
            <a:endParaRPr lang="ru-RU" dirty="0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5081551" y="3724796"/>
            <a:ext cx="0" cy="3361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7138168" y="3602548"/>
            <a:ext cx="0" cy="3361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230035" y="4567567"/>
            <a:ext cx="1826562" cy="5605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Г</a:t>
            </a:r>
            <a:r>
              <a:rPr lang="kk-KZ" dirty="0" smtClean="0"/>
              <a:t>ипербағаналық</a:t>
            </a:r>
            <a:endParaRPr lang="ru-RU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flipH="1">
            <a:off x="8476761" y="3594277"/>
            <a:ext cx="18659" cy="9815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0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569" y="2087473"/>
            <a:ext cx="7387389" cy="1764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Модель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объектінің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қасиеттерін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бейнелеп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береді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Талдау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негізінде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тиімді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модельді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таңдап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қорын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қарастырудың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әртүрлі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аспектілері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бағалау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өлшемін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80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290311"/>
            <a:ext cx="7886700" cy="1002610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модель</a:t>
            </a:r>
            <a:endParaRPr lang="ru-RU" sz="4000" b="1" dirty="0">
              <a:effectLst>
                <a:glow rad="635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628650" y="1198792"/>
            <a:ext cx="8079252" cy="44619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400" dirty="0" smtClean="0"/>
              <a:t>Растрлық ұсынудың негізінде геометриялық примитивтер түсінігі жатады:</a:t>
            </a:r>
          </a:p>
          <a:p>
            <a:pPr algn="just"/>
            <a:r>
              <a:rPr lang="kk-KZ" sz="2400" dirty="0" smtClean="0"/>
              <a:t>кеңістік ұяшығы -  жер бетін тұрақты тор сызықтармен бөлу;</a:t>
            </a:r>
          </a:p>
          <a:p>
            <a:pPr algn="just"/>
            <a:r>
              <a:rPr lang="kk-KZ" sz="2400" dirty="0" smtClean="0"/>
              <a:t>бейне ұяшығы – пиксель (</a:t>
            </a:r>
            <a:r>
              <a:rPr lang="en-US" sz="2400" dirty="0" smtClean="0"/>
              <a:t>pixel – picture element</a:t>
            </a:r>
            <a:r>
              <a:rPr lang="kk-KZ" sz="2400" dirty="0" smtClean="0"/>
              <a:t>) растр көмегімен бейнені дискретизациялау нәтижесінде  алынған ең кіші бөлінбейтін элемент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76642" y="4234374"/>
            <a:ext cx="103956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695058"/>
              </p:ext>
            </p:extLst>
          </p:nvPr>
        </p:nvGraphicFramePr>
        <p:xfrm>
          <a:off x="1376642" y="3945780"/>
          <a:ext cx="6390715" cy="2307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Слайд" r:id="rId3" imgW="4570342" imgH="3427430" progId="PowerPoint.Slide.12">
                  <p:embed/>
                </p:oleObj>
              </mc:Choice>
              <mc:Fallback>
                <p:oleObj name="Слайд" r:id="rId3" imgW="4570342" imgH="3427430" progId="PowerPoint.Slide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3143"/>
                      <a:stretch>
                        <a:fillRect/>
                      </a:stretch>
                    </p:blipFill>
                    <p:spPr bwMode="auto">
                      <a:xfrm>
                        <a:off x="1376642" y="3945780"/>
                        <a:ext cx="6390715" cy="230710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76642" y="3989066"/>
            <a:ext cx="6390715" cy="582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Растрл</a:t>
            </a:r>
            <a:r>
              <a:rPr lang="kk-KZ" sz="2000" b="1" dirty="0" smtClean="0">
                <a:solidFill>
                  <a:schemeClr val="tx1"/>
                </a:solidFill>
              </a:rPr>
              <a:t>ық форматтың мысалы 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44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781" t="36948" r="34495" b="29780"/>
          <a:stretch/>
        </p:blipFill>
        <p:spPr>
          <a:xfrm>
            <a:off x="389964" y="497540"/>
            <a:ext cx="4908176" cy="24339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1269" t="9007" r="29433" b="29044"/>
          <a:stretch/>
        </p:blipFill>
        <p:spPr>
          <a:xfrm>
            <a:off x="3523129" y="2931458"/>
            <a:ext cx="4796410" cy="3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3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05" y="1408018"/>
            <a:ext cx="7455144" cy="38766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8124" y="617362"/>
            <a:ext cx="5916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/>
              <a:t>Растрлық модельдердің форматтары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24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674871"/>
              </p:ext>
            </p:extLst>
          </p:nvPr>
        </p:nvGraphicFramePr>
        <p:xfrm>
          <a:off x="1179064" y="762452"/>
          <a:ext cx="7117771" cy="57198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7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Форматтың атауы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Форматтың сипаты 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89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BMP 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(Microsoft Windows/IBM® OS/2® Bitmap)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Бір нүктеге 4, 8 және 24 бит қарастырылатын,  растрлық графикалық файлдардың  ек еселенген Биттік форматы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TIFF 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(Tagged Image File Format)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Жоғары сапалы суреттерді ауыстыруға және құруға арналған формат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8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JPEG 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(Joint Photographic Experts Group)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Бейнелердің сығылуы үшін арналған формат. </a:t>
                      </a:r>
                      <a:r>
                        <a:rPr lang="ru-RU" sz="2000">
                          <a:effectLst/>
                        </a:rPr>
                        <a:t>25:1 коэффициен</a:t>
                      </a:r>
                      <a:r>
                        <a:rPr lang="kk-KZ" sz="2000">
                          <a:effectLst/>
                        </a:rPr>
                        <a:t>тінен жоғары болғанда сапасы нашарлайды.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8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JFIF </a:t>
                      </a:r>
                      <a:endParaRPr lang="ru-RU" sz="2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(JPEG File Interchange Format)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JPEG алгоритмі бойынша сығылған, бейнелерді сақтау және сығылуға арналған файлдардың форматы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1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283" y="863428"/>
            <a:ext cx="8068236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Растрлық</a:t>
            </a:r>
            <a:r>
              <a:rPr lang="ru-RU" sz="2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модельдің</a:t>
            </a:r>
            <a:r>
              <a:rPr lang="ru-RU" sz="2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сипаттамасы</a:t>
            </a:r>
            <a:endParaRPr lang="ru-RU" sz="2000" dirty="0" smtClean="0">
              <a:latin typeface="Times New Roman" panose="02020603050405020304" pitchFamily="18" charset="0"/>
              <a:ea typeface="TimesNewRomanPSMT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</a:t>
            </a:r>
            <a:r>
              <a:rPr lang="ru-RU" sz="2000" i="1" dirty="0" err="1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р</a:t>
            </a:r>
            <a:r>
              <a:rPr lang="ru-RU" sz="2000" i="1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ұқсаттылық</a:t>
            </a:r>
            <a:r>
              <a:rPr lang="ru-RU" sz="2000" i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 (разрешение)</a:t>
            </a:r>
            <a:r>
              <a:rPr lang="ru-RU" sz="2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пиксельмен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сипатталатын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кеңістіктің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кіші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аймағының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бетінің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минималь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сызықты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өлшемі</a:t>
            </a:r>
            <a:r>
              <a:rPr lang="ru-RU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kk-KZ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Пиксельдер әдетте тік бұрыштарды немесе квадратты береді, ал үшбұрыштар мен алты бұрыштар сирек қолданылады. Ең кіші өлшемді ұяшықтардың </a:t>
            </a:r>
            <a:r>
              <a:rPr lang="kk-KZ" sz="2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рұқсаттылығы </a:t>
            </a:r>
            <a:r>
              <a:rPr lang="kk-KZ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өте жоғары. </a:t>
            </a:r>
            <a:r>
              <a:rPr lang="kk-KZ" sz="2000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Жоғары </a:t>
            </a:r>
            <a:r>
              <a:rPr lang="kk-KZ" sz="2000" i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рұқсаттылық </a:t>
            </a:r>
            <a:r>
              <a:rPr lang="kk-KZ" sz="2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деп – детальдар молшылығын, көп ұяшықтарды, ұяшықтардың минималь өлшемін айтады.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Растрлы модельдердің </a:t>
            </a:r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рұқсаттылық 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 өлшемдерде  болады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ppi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(pixel per inch) –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пиксел дюйм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dpi (dot per inch) – 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нүктелер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дюйм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lpi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(line per inch) – 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сызықтар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дюйм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78" y="4579459"/>
            <a:ext cx="3368958" cy="16054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53" y="5382186"/>
            <a:ext cx="428625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4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7543" y="1943933"/>
            <a:ext cx="4625788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</a:t>
            </a:r>
            <a:r>
              <a:rPr lang="kk-KZ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мәні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– растр элементінде (пиксельде) сақталатын ақпарат элементі;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</a:t>
            </a:r>
            <a:r>
              <a:rPr lang="kk-KZ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бағыт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– солтүстікке бағытталу мен растр бағаналарының орны арасындағы бұрыш;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</a:t>
            </a:r>
            <a:r>
              <a:rPr lang="kk-KZ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орны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– әдетте растрда сипатталған кеңістіктің әрбір элементінің орнын анықтайтын реті, координаталар жұбымен (тік жолдың нөмірі мен бағана жолдың нөмірі) беріледі.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8" t="5064"/>
          <a:stretch/>
        </p:blipFill>
        <p:spPr>
          <a:xfrm>
            <a:off x="5701553" y="2261488"/>
            <a:ext cx="2420471" cy="296125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01553" y="2299447"/>
            <a:ext cx="995082" cy="484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01553" y="3671047"/>
            <a:ext cx="1385047" cy="389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10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671" y="675169"/>
            <a:ext cx="8162363" cy="325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kk-KZ" i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зоналар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– растрлы модель аймағы мәндері бірдей бір-бірімен көршілес ұяшықтардан тұрады. Жеке объектілер, гидрография элементтері, өсімдіктер, т.б. аймақ бола алады. </a:t>
            </a:r>
            <a:endParaRPr lang="kk-KZ" dirty="0" smtClean="0">
              <a:latin typeface="Times New Roman" panose="02020603050405020304" pitchFamily="18" charset="0"/>
              <a:ea typeface="TimesNewRomanPSM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	</a:t>
            </a:r>
            <a:r>
              <a:rPr lang="kk-KZ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Мәндері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бірдей зоналарды көрсету үшін зона класы ұғымы қолданылады. Көріністің барлық қабатында зона болмауы мүмкін. Зонаның негізгі сипаттамасы – оның мәні мен орны. Буферлі зона – шекарасы картадағы кез </a:t>
            </a:r>
            <a:r>
              <a:rPr lang="kk-KZ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келген объектіден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белгі қашықтыққа алыстатылған аймақ. Мысалы, ұңғымадан 10 км </a:t>
            </a:r>
            <a:r>
              <a:rPr lang="kk-KZ" baseline="30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радиусте орналасқан объектілерді қамтитын ауданды құру мақсаты қойылды делік. Мұндай облысты құру процесі – буферлік аймақты құру деп аталады. Осындай аймақтың өзі – </a:t>
            </a:r>
            <a:r>
              <a:rPr lang="kk-KZ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буфер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деп </a:t>
            </a:r>
            <a:r>
              <a:rPr lang="kk-KZ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аталады.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85" y="4124737"/>
            <a:ext cx="6533333" cy="2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рганизация данных в ГИС (Лапин ДА 12ГД-2)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Клавиатура" id="{F26DBFD6-43B9-478F-8F8D-170F213E122F}" vid="{DD39142D-9279-4B33-A4E5-E39706405DE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Организация данных в ГИС (Лапин ДА 12ГД-2)</Template>
  <TotalTime>3044</TotalTime>
  <Words>314</Words>
  <Application>Microsoft Office PowerPoint</Application>
  <PresentationFormat>Экран (4:3)</PresentationFormat>
  <Paragraphs>50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Calibri</vt:lpstr>
      <vt:lpstr>SymbolMT</vt:lpstr>
      <vt:lpstr>Tahoma</vt:lpstr>
      <vt:lpstr>Times New Roman</vt:lpstr>
      <vt:lpstr>TimesNewRomanPSMT</vt:lpstr>
      <vt:lpstr>Wingdings-Regular</vt:lpstr>
      <vt:lpstr>Организация данных в ГИС (Лапин ДА 12ГД-2)</vt:lpstr>
      <vt:lpstr>Слайд</vt:lpstr>
      <vt:lpstr>Презентация PowerPoint</vt:lpstr>
      <vt:lpstr>Презентация PowerPoint</vt:lpstr>
      <vt:lpstr>Растрлық модель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ДАННЫХ В ГЕОИНФОРМАЦИОННЫХ СИСТЕМАХ</dc:title>
  <dc:creator>User</dc:creator>
  <cp:lastModifiedBy>user</cp:lastModifiedBy>
  <cp:revision>87</cp:revision>
  <dcterms:created xsi:type="dcterms:W3CDTF">2015-05-09T03:48:34Z</dcterms:created>
  <dcterms:modified xsi:type="dcterms:W3CDTF">2020-01-13T09:16:35Z</dcterms:modified>
</cp:coreProperties>
</file>